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73" r:id="rId5"/>
  </p:sldIdLst>
  <p:sldSz cx="6858000" cy="9906000" type="A4"/>
  <p:notesSz cx="6797675" cy="99266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81" d="100"/>
          <a:sy n="181" d="100"/>
        </p:scale>
        <p:origin x="-1197" y="-1053"/>
      </p:cViewPr>
      <p:guideLst>
        <p:guide orient="horz" pos="3120"/>
        <p:guide pos="2160"/>
      </p:guideLst>
    </p:cSldViewPr>
  </p:slideViewPr>
  <p:notesTextViewPr>
    <p:cViewPr>
      <p:scale>
        <a:sx n="1" d="1"/>
        <a:sy n="1" d="1"/>
      </p:scale>
      <p:origin x="0" y="0"/>
    </p:cViewPr>
  </p:notesText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3C5077A1-450E-408F-B206-3DB20FCC2838}" type="datetimeFigureOut">
              <a:rPr kumimoji="1" lang="ja-JP" altLang="en-US" smtClean="0"/>
              <a:t>2024/6/4</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2024/6/4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コネクタ 20"/>
          <p:cNvCxnSpPr/>
          <p:nvPr/>
        </p:nvCxnSpPr>
        <p:spPr>
          <a:xfrm>
            <a:off x="0" y="7463945"/>
            <a:ext cx="6858000" cy="17869"/>
          </a:xfrm>
          <a:prstGeom prst="line">
            <a:avLst/>
          </a:prstGeom>
          <a:ln>
            <a:solidFill>
              <a:srgbClr val="000000"/>
            </a:solidFill>
            <a:prstDash val="sysDash"/>
          </a:ln>
        </p:spPr>
        <p:style>
          <a:lnRef idx="2">
            <a:schemeClr val="accent1"/>
          </a:lnRef>
          <a:fillRef idx="0">
            <a:schemeClr val="accent1"/>
          </a:fillRef>
          <a:effectRef idx="1">
            <a:schemeClr val="accent1"/>
          </a:effectRef>
          <a:fontRef idx="minor">
            <a:schemeClr val="tx1"/>
          </a:fontRef>
        </p:style>
      </p:cxnSp>
      <p:sp>
        <p:nvSpPr>
          <p:cNvPr id="22" name="テキスト ボックス 21"/>
          <p:cNvSpPr txBox="1"/>
          <p:nvPr/>
        </p:nvSpPr>
        <p:spPr>
          <a:xfrm>
            <a:off x="97946" y="7641043"/>
            <a:ext cx="6665729" cy="461665"/>
          </a:xfrm>
          <a:prstGeom prst="rect">
            <a:avLst/>
          </a:prstGeom>
          <a:noFill/>
          <a:ln w="19050" cmpd="sng">
            <a:solidFill>
              <a:schemeClr val="tx1"/>
            </a:solidFill>
          </a:ln>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1200" b="1" dirty="0">
                <a:latin typeface="+mn-ea"/>
                <a:cs typeface="ヒラギノ角ゴ Pro W6"/>
              </a:rPr>
              <a:t>　</a:t>
            </a:r>
            <a:r>
              <a:rPr lang="en-US" altLang="ja-JP" sz="1200" b="1" dirty="0" err="1">
                <a:latin typeface="+mn-ea"/>
                <a:cs typeface="ヒラギノ角ゴ Pro W6"/>
              </a:rPr>
              <a:t>Morson</a:t>
            </a:r>
            <a:r>
              <a:rPr lang="en-US" altLang="ja-JP" sz="1200" b="1" dirty="0">
                <a:latin typeface="+mn-ea"/>
                <a:cs typeface="ヒラギノ角ゴ Pro W6"/>
              </a:rPr>
              <a:t> and Dawson's Gastrointestinal Pathology 6th ed./</a:t>
            </a:r>
            <a:r>
              <a:rPr lang="ja-JP" altLang="en-US" sz="1200" b="1" dirty="0">
                <a:latin typeface="+mn-ea"/>
                <a:cs typeface="ヒラギノ角ゴ Pro W6"/>
              </a:rPr>
              <a:t>モーソン</a:t>
            </a:r>
            <a:r>
              <a:rPr lang="en-US" altLang="ja-JP" sz="1200" b="1" dirty="0">
                <a:latin typeface="+mn-ea"/>
                <a:cs typeface="ヒラギノ角ゴ Pro W6"/>
              </a:rPr>
              <a:t>/</a:t>
            </a:r>
            <a:r>
              <a:rPr lang="ja-JP" altLang="en-US" sz="1200" b="1" dirty="0">
                <a:latin typeface="+mn-ea"/>
                <a:cs typeface="ヒラギノ角ゴ Pro W6"/>
              </a:rPr>
              <a:t>ドーソン・消化管病理学 第</a:t>
            </a:r>
            <a:r>
              <a:rPr lang="en-US" altLang="ja-JP" sz="1200" b="1" dirty="0">
                <a:latin typeface="+mn-ea"/>
                <a:cs typeface="ヒラギノ角ゴ Pro W6"/>
              </a:rPr>
              <a:t>6</a:t>
            </a:r>
            <a:r>
              <a:rPr lang="ja-JP" altLang="en-US" sz="1200" b="1" dirty="0">
                <a:latin typeface="+mn-ea"/>
                <a:cs typeface="ヒラギノ角ゴ Pro W6"/>
              </a:rPr>
              <a:t>版</a:t>
            </a:r>
          </a:p>
          <a:p>
            <a:r>
              <a:rPr lang="ja-JP" altLang="en-US" sz="1200" b="1" dirty="0">
                <a:latin typeface="+mn-ea"/>
                <a:cs typeface="ヒラギノ角ゴ Pro W6"/>
              </a:rPr>
              <a:t>　　　　　　　　　　　　　　　　　　　　　　　　　　　ご注文</a:t>
            </a:r>
            <a:r>
              <a:rPr lang="ja-JP" altLang="en-US" sz="1200" b="1" u="sng" dirty="0">
                <a:latin typeface="+mn-ea"/>
                <a:cs typeface="ヒラギノ角ゴ Pro W6"/>
              </a:rPr>
              <a:t>　　  </a:t>
            </a:r>
            <a:r>
              <a:rPr lang="ja-JP" altLang="en-US" sz="1200" b="1" dirty="0">
                <a:latin typeface="+mn-ea"/>
                <a:cs typeface="ヒラギノ角ゴ Pro W6"/>
              </a:rPr>
              <a:t>冊</a:t>
            </a:r>
            <a:endParaRPr lang="en-US" altLang="ja-JP" sz="1200" dirty="0">
              <a:latin typeface="+mn-ea"/>
            </a:endParaRPr>
          </a:p>
        </p:txBody>
      </p:sp>
      <p:sp>
        <p:nvSpPr>
          <p:cNvPr id="23" name="テキスト ボックス 22"/>
          <p:cNvSpPr txBox="1"/>
          <p:nvPr/>
        </p:nvSpPr>
        <p:spPr>
          <a:xfrm>
            <a:off x="346807" y="8194955"/>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latin typeface="+mn-ea"/>
              </a:rPr>
              <a:t>氏名</a:t>
            </a:r>
            <a:r>
              <a:rPr kumimoji="1" lang="en-US" altLang="ja-JP" sz="1200">
                <a:latin typeface="+mn-ea"/>
              </a:rPr>
              <a:t>:</a:t>
            </a:r>
            <a:r>
              <a:rPr kumimoji="1" lang="ja-JP" altLang="en-US" sz="1200">
                <a:latin typeface="+mn-ea"/>
              </a:rPr>
              <a:t>　　　　　　　　　　　　　　</a:t>
            </a:r>
            <a:r>
              <a:rPr kumimoji="1" lang="en-US" altLang="ja-JP" sz="1200">
                <a:latin typeface="+mn-ea"/>
              </a:rPr>
              <a:t>TEL:</a:t>
            </a:r>
            <a:r>
              <a:rPr kumimoji="1" lang="ja-JP" altLang="en-US" sz="1200">
                <a:latin typeface="+mn-ea"/>
              </a:rPr>
              <a:t>　　　　　　　　　　　　　　お支払方法</a:t>
            </a:r>
            <a:r>
              <a:rPr lang="ja-JP" altLang="en-US" sz="1200">
                <a:latin typeface="+mn-ea"/>
              </a:rPr>
              <a:t>（</a:t>
            </a:r>
            <a:r>
              <a:rPr lang="en-US" altLang="ja-JP" sz="1200">
                <a:latin typeface="+mn-ea"/>
              </a:rPr>
              <a:t>○</a:t>
            </a:r>
            <a:r>
              <a:rPr lang="ja-JP" altLang="en-US" sz="1200">
                <a:latin typeface="+mn-ea"/>
              </a:rPr>
              <a:t>で囲む）　</a:t>
            </a:r>
            <a:r>
              <a:rPr lang="en-US" altLang="ja-JP" sz="1200">
                <a:latin typeface="+mn-ea"/>
              </a:rPr>
              <a:t> </a:t>
            </a:r>
            <a:r>
              <a:rPr lang="ja-JP" altLang="en-US" sz="1200">
                <a:latin typeface="+mn-ea"/>
              </a:rPr>
              <a:t>校費・私費</a:t>
            </a:r>
            <a:r>
              <a:rPr kumimoji="1" lang="en-US" altLang="ja-JP" sz="1200">
                <a:latin typeface="+mn-ea"/>
              </a:rPr>
              <a:t> </a:t>
            </a:r>
            <a:r>
              <a:rPr kumimoji="1" lang="ja-JP" altLang="en-US" sz="1200"/>
              <a:t>　　　　</a:t>
            </a:r>
          </a:p>
        </p:txBody>
      </p:sp>
      <p:sp>
        <p:nvSpPr>
          <p:cNvPr id="24" name="テキスト ボックス 23"/>
          <p:cNvSpPr txBox="1"/>
          <p:nvPr/>
        </p:nvSpPr>
        <p:spPr>
          <a:xfrm>
            <a:off x="355854" y="8663798"/>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dirty="0">
                <a:latin typeface="+mn-ea"/>
              </a:rPr>
              <a:t>学部名；　　　　　　 　　</a:t>
            </a:r>
            <a:r>
              <a:rPr lang="ja-JP" altLang="en-US" sz="1200" dirty="0">
                <a:latin typeface="+mn-ea"/>
              </a:rPr>
              <a:t>　　　</a:t>
            </a:r>
            <a:r>
              <a:rPr lang="ja-JP" altLang="ja-JP" sz="1200" dirty="0">
                <a:latin typeface="+mn-ea"/>
              </a:rPr>
              <a:t>学科名：　　　　　　　</a:t>
            </a:r>
            <a:r>
              <a:rPr lang="ja-JP" altLang="en-US" sz="1200" dirty="0">
                <a:latin typeface="+mn-ea"/>
              </a:rPr>
              <a:t>　　　　　</a:t>
            </a:r>
            <a:r>
              <a:rPr lang="ja-JP" altLang="ja-JP" sz="1200" dirty="0">
                <a:latin typeface="+mn-ea"/>
              </a:rPr>
              <a:t>研究科</a:t>
            </a:r>
            <a:r>
              <a:rPr lang="en-US" altLang="ja-JP" sz="1200" dirty="0">
                <a:latin typeface="+mn-ea"/>
              </a:rPr>
              <a:t>or</a:t>
            </a:r>
            <a:r>
              <a:rPr lang="ja-JP" altLang="ja-JP" sz="1200" dirty="0">
                <a:latin typeface="+mn-ea"/>
              </a:rPr>
              <a:t>研究室名：　　　　　　　　　　　　　</a:t>
            </a:r>
          </a:p>
        </p:txBody>
      </p:sp>
      <p:cxnSp>
        <p:nvCxnSpPr>
          <p:cNvPr id="25" name="直線コネクタ 24"/>
          <p:cNvCxnSpPr/>
          <p:nvPr/>
        </p:nvCxnSpPr>
        <p:spPr>
          <a:xfrm>
            <a:off x="357149" y="8471954"/>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直線コネクタ 25"/>
          <p:cNvCxnSpPr/>
          <p:nvPr/>
        </p:nvCxnSpPr>
        <p:spPr>
          <a:xfrm>
            <a:off x="324737" y="8961375"/>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7" name="テキスト ボックス 26"/>
          <p:cNvSpPr txBox="1"/>
          <p:nvPr/>
        </p:nvSpPr>
        <p:spPr>
          <a:xfrm>
            <a:off x="324736" y="9036720"/>
            <a:ext cx="6301421"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1200" dirty="0"/>
              <a:t>ご注文日：　　　　年　　　　　月　　　　日　受付者：　　　　　　　　　　店名</a:t>
            </a:r>
            <a:endParaRPr kumimoji="1" lang="ja-JP" altLang="en-US" sz="1200" dirty="0"/>
          </a:p>
        </p:txBody>
      </p:sp>
      <p:pic>
        <p:nvPicPr>
          <p:cNvPr id="29" name="図 28"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1608" y="9409642"/>
            <a:ext cx="412067" cy="413656"/>
          </a:xfrm>
          <a:prstGeom prst="rect">
            <a:avLst/>
          </a:prstGeom>
        </p:spPr>
      </p:pic>
      <p:sp>
        <p:nvSpPr>
          <p:cNvPr id="31" name="テキスト ボックス 15"/>
          <p:cNvSpPr txBox="1"/>
          <p:nvPr/>
        </p:nvSpPr>
        <p:spPr>
          <a:xfrm>
            <a:off x="4888236" y="9630148"/>
            <a:ext cx="1463372"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latin typeface="+mn-ea"/>
              </a:rPr>
              <a:t>発行：</a:t>
            </a:r>
            <a:r>
              <a:rPr kumimoji="1" lang="en-US" altLang="ja-JP" sz="1000" dirty="0">
                <a:latin typeface="+mn-ea"/>
              </a:rPr>
              <a:t>2024</a:t>
            </a:r>
            <a:r>
              <a:rPr kumimoji="1" lang="ja-JP" altLang="en-US" sz="1000" dirty="0">
                <a:latin typeface="+mn-ea"/>
              </a:rPr>
              <a:t>年</a:t>
            </a:r>
            <a:r>
              <a:rPr kumimoji="1" lang="en-US" altLang="ja-JP" sz="1000" dirty="0">
                <a:latin typeface="+mn-ea"/>
              </a:rPr>
              <a:t>06</a:t>
            </a:r>
            <a:r>
              <a:rPr kumimoji="1" lang="ja-JP" altLang="en-US" sz="1000" dirty="0">
                <a:latin typeface="+mn-ea"/>
              </a:rPr>
              <a:t>月</a:t>
            </a:r>
            <a:r>
              <a:rPr lang="en-US" altLang="ja-JP" sz="1000" dirty="0">
                <a:latin typeface="+mn-ea"/>
              </a:rPr>
              <a:t>04</a:t>
            </a:r>
            <a:r>
              <a:rPr kumimoji="1" lang="ja-JP" altLang="en-US" sz="1000" dirty="0">
                <a:latin typeface="+mn-ea"/>
              </a:rPr>
              <a:t>日</a:t>
            </a:r>
          </a:p>
        </p:txBody>
      </p:sp>
      <p:sp>
        <p:nvSpPr>
          <p:cNvPr id="32" name="テキスト ボックス 2"/>
          <p:cNvSpPr txBox="1">
            <a:spLocks noChangeArrowheads="1"/>
          </p:cNvSpPr>
          <p:nvPr/>
        </p:nvSpPr>
        <p:spPr bwMode="auto">
          <a:xfrm>
            <a:off x="169990" y="142901"/>
            <a:ext cx="6518019" cy="702128"/>
          </a:xfrm>
          <a:prstGeom prst="rect">
            <a:avLst/>
          </a:prstGeom>
          <a:solidFill>
            <a:schemeClr val="accent6"/>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2000" dirty="0">
                <a:solidFill>
                  <a:srgbClr val="FFFFFF"/>
                </a:solidFill>
                <a:latin typeface="+mj-ea"/>
                <a:ea typeface="+mj-ea"/>
              </a:rPr>
              <a:t>Medical  </a:t>
            </a:r>
            <a:r>
              <a:rPr kumimoji="1" lang="en-US" altLang="ja-JP" sz="2000" b="0" i="0" u="none" strike="noStrike" cap="none" normalizeH="0" baseline="0" dirty="0">
                <a:ln>
                  <a:noFill/>
                </a:ln>
                <a:solidFill>
                  <a:srgbClr val="FFFFFF"/>
                </a:solidFill>
                <a:effectLst/>
                <a:latin typeface="+mj-ea"/>
                <a:ea typeface="+mj-ea"/>
              </a:rPr>
              <a:t>Book Information from UNIV. CO-OP</a:t>
            </a:r>
          </a:p>
        </p:txBody>
      </p:sp>
      <p:sp>
        <p:nvSpPr>
          <p:cNvPr id="35" name="テキスト ボックス 34"/>
          <p:cNvSpPr txBox="1"/>
          <p:nvPr/>
        </p:nvSpPr>
        <p:spPr>
          <a:xfrm>
            <a:off x="346807" y="6323428"/>
            <a:ext cx="6257283" cy="975395"/>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lnSpc>
                <a:spcPct val="110000"/>
              </a:lnSpc>
            </a:pPr>
            <a:r>
              <a:rPr kumimoji="1" lang="ja-JP" altLang="en-US" sz="2400" dirty="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dirty="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500" dirty="0">
                <a:latin typeface="+mj-ea"/>
                <a:ea typeface="+mj-ea"/>
                <a:cs typeface="ヒラギノ角ゴ Std W8"/>
              </a:rPr>
              <a:t>＊海外からの仕入れのため為替レートの変動により価格は変動します。</a:t>
            </a:r>
            <a:endParaRPr lang="en-US" altLang="ja-JP" sz="1500" dirty="0">
              <a:latin typeface="+mj-ea"/>
              <a:ea typeface="+mj-ea"/>
              <a:cs typeface="ヒラギノ角ゴ Std W8"/>
            </a:endParaRPr>
          </a:p>
          <a:p>
            <a:pPr algn="ctr">
              <a:lnSpc>
                <a:spcPct val="110000"/>
              </a:lnSpc>
            </a:pPr>
            <a:r>
              <a:rPr lang="ja-JP" altLang="en-US" sz="1500" dirty="0">
                <a:latin typeface="+mj-ea"/>
                <a:ea typeface="+mj-ea"/>
                <a:cs typeface="ヒラギノ角ゴ Std W8"/>
              </a:rPr>
              <a:t>ご容赦ください。</a:t>
            </a:r>
            <a:endParaRPr lang="en-US" altLang="ja-JP" sz="1500" u="sng" dirty="0">
              <a:latin typeface="+mn-ea"/>
            </a:endParaRPr>
          </a:p>
        </p:txBody>
      </p:sp>
      <p:sp>
        <p:nvSpPr>
          <p:cNvPr id="7" name="テキスト ボックス 6">
            <a:extLst>
              <a:ext uri="{FF2B5EF4-FFF2-40B4-BE49-F238E27FC236}">
                <a16:creationId xmlns:a16="http://schemas.microsoft.com/office/drawing/2014/main" id="{67C2FF6C-5B30-CD5F-A43B-741FC82DEAC3}"/>
              </a:ext>
            </a:extLst>
          </p:cNvPr>
          <p:cNvSpPr txBox="1"/>
          <p:nvPr/>
        </p:nvSpPr>
        <p:spPr>
          <a:xfrm>
            <a:off x="3092824" y="5661212"/>
            <a:ext cx="184731" cy="369332"/>
          </a:xfrm>
          <a:prstGeom prst="rect">
            <a:avLst/>
          </a:prstGeom>
          <a:noFill/>
        </p:spPr>
        <p:txBody>
          <a:bodyPr wrap="none" rtlCol="0">
            <a:spAutoFit/>
          </a:bodyPr>
          <a:lstStyle/>
          <a:p>
            <a:endParaRPr kumimoji="1" lang="ja-JP" altLang="en-US"/>
          </a:p>
        </p:txBody>
      </p:sp>
      <p:sp>
        <p:nvSpPr>
          <p:cNvPr id="14" name="テキスト ボックス 13">
            <a:extLst>
              <a:ext uri="{FF2B5EF4-FFF2-40B4-BE49-F238E27FC236}">
                <a16:creationId xmlns:a16="http://schemas.microsoft.com/office/drawing/2014/main" id="{5D82B1B9-2EE2-BA81-9EB2-352D9E9D8BF5}"/>
              </a:ext>
            </a:extLst>
          </p:cNvPr>
          <p:cNvSpPr txBox="1"/>
          <p:nvPr/>
        </p:nvSpPr>
        <p:spPr>
          <a:xfrm>
            <a:off x="510218" y="1703677"/>
            <a:ext cx="1796978" cy="707886"/>
          </a:xfrm>
          <a:prstGeom prst="rect">
            <a:avLst/>
          </a:prstGeom>
          <a:noFill/>
        </p:spPr>
        <p:txBody>
          <a:bodyPr wrap="square" rtlCol="0">
            <a:spAutoFit/>
          </a:bodyPr>
          <a:lstStyle/>
          <a:p>
            <a:pPr algn="ctr"/>
            <a:r>
              <a:rPr kumimoji="1" lang="en-US" altLang="ja-JP" sz="2000" b="1" dirty="0">
                <a:solidFill>
                  <a:srgbClr val="FF0000"/>
                </a:solidFill>
                <a:latin typeface="+mn-ea"/>
              </a:rPr>
              <a:t>2024</a:t>
            </a:r>
            <a:r>
              <a:rPr kumimoji="1" lang="ja-JP" altLang="en-US" sz="2000" b="1" dirty="0">
                <a:solidFill>
                  <a:srgbClr val="FF0000"/>
                </a:solidFill>
                <a:latin typeface="+mn-ea"/>
              </a:rPr>
              <a:t>年</a:t>
            </a:r>
            <a:r>
              <a:rPr lang="en-US" altLang="ja-JP" sz="2000" b="1" dirty="0">
                <a:solidFill>
                  <a:srgbClr val="FF0000"/>
                </a:solidFill>
                <a:latin typeface="+mn-ea"/>
              </a:rPr>
              <a:t>8</a:t>
            </a:r>
            <a:r>
              <a:rPr lang="ja-JP" altLang="en-US" sz="2000" b="1" dirty="0">
                <a:solidFill>
                  <a:srgbClr val="FF0000"/>
                </a:solidFill>
                <a:latin typeface="+mn-ea"/>
              </a:rPr>
              <a:t>月</a:t>
            </a:r>
            <a:endParaRPr lang="en-US" altLang="ja-JP" sz="2000" b="1" dirty="0">
              <a:solidFill>
                <a:srgbClr val="FF0000"/>
              </a:solidFill>
              <a:latin typeface="+mn-ea"/>
            </a:endParaRPr>
          </a:p>
          <a:p>
            <a:pPr algn="ctr"/>
            <a:r>
              <a:rPr lang="ja-JP" altLang="en-US" sz="2000" b="1" dirty="0">
                <a:solidFill>
                  <a:srgbClr val="FF0000"/>
                </a:solidFill>
                <a:latin typeface="+mn-ea"/>
              </a:rPr>
              <a:t>刊行予定</a:t>
            </a:r>
            <a:endParaRPr kumimoji="1" lang="ja-JP" altLang="en-US" sz="2000" b="1" dirty="0">
              <a:solidFill>
                <a:srgbClr val="FF0000"/>
              </a:solidFill>
              <a:latin typeface="+mn-ea"/>
            </a:endParaRPr>
          </a:p>
        </p:txBody>
      </p:sp>
      <p:sp>
        <p:nvSpPr>
          <p:cNvPr id="17" name="テキスト ボックス 16">
            <a:extLst>
              <a:ext uri="{FF2B5EF4-FFF2-40B4-BE49-F238E27FC236}">
                <a16:creationId xmlns:a16="http://schemas.microsoft.com/office/drawing/2014/main" id="{9E6CF2E7-ACFE-A1B9-7AA8-3F7D9DF93908}"/>
              </a:ext>
            </a:extLst>
          </p:cNvPr>
          <p:cNvSpPr txBox="1"/>
          <p:nvPr/>
        </p:nvSpPr>
        <p:spPr>
          <a:xfrm>
            <a:off x="310489" y="4965549"/>
            <a:ext cx="2196435" cy="1446550"/>
          </a:xfrm>
          <a:prstGeom prst="rect">
            <a:avLst/>
          </a:prstGeom>
          <a:noFill/>
        </p:spPr>
        <p:txBody>
          <a:bodyPr wrap="none" rtlCol="0">
            <a:spAutoFit/>
          </a:bodyPr>
          <a:lstStyle/>
          <a:p>
            <a:r>
              <a:rPr lang="ja-JP" altLang="en-US" sz="1100" i="0" dirty="0">
                <a:solidFill>
                  <a:srgbClr val="666666"/>
                </a:solidFill>
                <a:effectLst/>
                <a:latin typeface="+mn-ea"/>
              </a:rPr>
              <a:t>●著者：</a:t>
            </a:r>
            <a:r>
              <a:rPr lang="en-US" altLang="ja-JP" sz="1100" b="0" i="0" dirty="0">
                <a:solidFill>
                  <a:srgbClr val="333333"/>
                </a:solidFill>
                <a:effectLst/>
                <a:highlight>
                  <a:srgbClr val="FFFFFF"/>
                </a:highlight>
                <a:latin typeface="+mn-ea"/>
              </a:rPr>
              <a:t>Bateman, AC</a:t>
            </a:r>
            <a:endParaRPr lang="en-US" altLang="ja-JP" sz="1100" i="0" dirty="0">
              <a:solidFill>
                <a:srgbClr val="666666"/>
              </a:solidFill>
              <a:effectLst/>
              <a:latin typeface="+mn-ea"/>
            </a:endParaRPr>
          </a:p>
          <a:p>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●出版社：</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John Wiley &amp; Sons, Inc.</a:t>
            </a:r>
            <a:br>
              <a:rPr lang="en-US" altLang="ja-JP"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出版年月日：</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2024/8</a:t>
            </a:r>
          </a:p>
          <a:p>
            <a:r>
              <a:rPr lang="ja-JP" altLang="en-US" sz="1100" dirty="0">
                <a:latin typeface="ＭＳ Ｐゴシック" panose="020B0600070205080204" pitchFamily="50" charset="-128"/>
                <a:ea typeface="ＭＳ Ｐゴシック" panose="020B0600070205080204" pitchFamily="50" charset="-128"/>
              </a:rPr>
              <a:t>●</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ISBN-13</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 </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978-1-119-42318-8</a:t>
            </a:r>
            <a:br>
              <a:rPr lang="en-US" altLang="ja-JP"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出版国：アメリカ合衆国</a:t>
            </a:r>
            <a:br>
              <a:rPr lang="ja-JP" altLang="en-US"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装丁</a:t>
            </a: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en-US" altLang="ja-JP" sz="1100" dirty="0">
                <a:solidFill>
                  <a:srgbClr val="666666"/>
                </a:solidFill>
                <a:latin typeface="ＭＳ Ｐゴシック" panose="020B0600070205080204" pitchFamily="50" charset="-128"/>
                <a:ea typeface="ＭＳ Ｐゴシック" panose="020B0600070205080204" pitchFamily="50" charset="-128"/>
              </a:rPr>
              <a:t>hardcover</a:t>
            </a:r>
            <a:br>
              <a:rPr lang="ja-JP" altLang="en-US" sz="1100" dirty="0">
                <a:latin typeface="ＭＳ Ｐゴシック" panose="020B0600070205080204" pitchFamily="50" charset="-128"/>
                <a:ea typeface="ＭＳ Ｐゴシック" panose="020B0600070205080204" pitchFamily="50" charset="-128"/>
              </a:rPr>
            </a:br>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ページ数：</a:t>
            </a:r>
            <a:r>
              <a:rPr lang="en-US" altLang="ja-JP" sz="1100" i="0" dirty="0">
                <a:solidFill>
                  <a:srgbClr val="666666"/>
                </a:solidFill>
                <a:effectLst/>
                <a:latin typeface="ＭＳ Ｐゴシック" panose="020B0600070205080204" pitchFamily="50" charset="-128"/>
                <a:ea typeface="ＭＳ Ｐゴシック" panose="020B0600070205080204" pitchFamily="50" charset="-128"/>
              </a:rPr>
              <a:t>1168 p</a:t>
            </a:r>
          </a:p>
          <a:p>
            <a:r>
              <a:rPr lang="ja-JP" altLang="en-US" sz="1100" dirty="0">
                <a:solidFill>
                  <a:srgbClr val="666666"/>
                </a:solidFill>
                <a:latin typeface="ＭＳ Ｐゴシック" panose="020B0600070205080204" pitchFamily="50" charset="-128"/>
                <a:ea typeface="ＭＳ Ｐゴシック" panose="020B0600070205080204" pitchFamily="50" charset="-128"/>
              </a:rPr>
              <a:t>●</a:t>
            </a:r>
            <a:r>
              <a:rPr lang="ja-JP" altLang="en-US" sz="1100" i="0" dirty="0">
                <a:solidFill>
                  <a:srgbClr val="666666"/>
                </a:solidFill>
                <a:effectLst/>
                <a:latin typeface="ＭＳ Ｐゴシック" panose="020B0600070205080204" pitchFamily="50" charset="-128"/>
                <a:ea typeface="ＭＳ Ｐゴシック" panose="020B0600070205080204" pitchFamily="50" charset="-128"/>
              </a:rPr>
              <a:t>ジャンル</a:t>
            </a:r>
            <a:r>
              <a:rPr lang="ja-JP" altLang="en-US" sz="1100" dirty="0">
                <a:solidFill>
                  <a:srgbClr val="666666"/>
                </a:solidFill>
                <a:latin typeface="ＭＳ Ｐゴシック" panose="020B0600070205080204" pitchFamily="50" charset="-128"/>
                <a:ea typeface="ＭＳ Ｐゴシック" panose="020B0600070205080204" pitchFamily="50" charset="-128"/>
              </a:rPr>
              <a:t>：病理学</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C8A3C967-A050-E59C-FBC3-D2C535439536}"/>
              </a:ext>
            </a:extLst>
          </p:cNvPr>
          <p:cNvSpPr txBox="1"/>
          <p:nvPr/>
        </p:nvSpPr>
        <p:spPr>
          <a:xfrm>
            <a:off x="5928786" y="1737886"/>
            <a:ext cx="845644" cy="523220"/>
          </a:xfrm>
          <a:prstGeom prst="rect">
            <a:avLst/>
          </a:prstGeom>
          <a:noFill/>
        </p:spPr>
        <p:txBody>
          <a:bodyPr wrap="square" rtlCol="0">
            <a:spAutoFit/>
          </a:bodyPr>
          <a:lstStyle/>
          <a:p>
            <a:r>
              <a:rPr kumimoji="1" lang="en-US" altLang="ja-JP" sz="700" b="1" dirty="0">
                <a:latin typeface="+mn-ea"/>
              </a:rPr>
              <a:t>※</a:t>
            </a:r>
            <a:r>
              <a:rPr kumimoji="1" lang="ja-JP" altLang="en-US" sz="700" b="1" dirty="0">
                <a:latin typeface="+mn-ea"/>
              </a:rPr>
              <a:t>大学生協洋書オンラインストアの該当商品の</a:t>
            </a:r>
            <a:r>
              <a:rPr lang="ja-JP" altLang="en-US" sz="700" b="1" dirty="0">
                <a:latin typeface="+mn-ea"/>
              </a:rPr>
              <a:t>ページへ</a:t>
            </a:r>
            <a:endParaRPr kumimoji="1" lang="ja-JP" altLang="en-US" sz="700" b="1" dirty="0">
              <a:latin typeface="+mn-ea"/>
            </a:endParaRPr>
          </a:p>
        </p:txBody>
      </p:sp>
      <p:pic>
        <p:nvPicPr>
          <p:cNvPr id="6" name="図 5">
            <a:extLst>
              <a:ext uri="{FF2B5EF4-FFF2-40B4-BE49-F238E27FC236}">
                <a16:creationId xmlns:a16="http://schemas.microsoft.com/office/drawing/2014/main" id="{85435719-231D-831F-38EE-43B5DA3E6BB6}"/>
              </a:ext>
            </a:extLst>
          </p:cNvPr>
          <p:cNvPicPr>
            <a:picLocks noChangeAspect="1"/>
          </p:cNvPicPr>
          <p:nvPr/>
        </p:nvPicPr>
        <p:blipFill>
          <a:blip r:embed="rId3"/>
          <a:stretch>
            <a:fillRect/>
          </a:stretch>
        </p:blipFill>
        <p:spPr>
          <a:xfrm>
            <a:off x="164921" y="9313719"/>
            <a:ext cx="458709" cy="453312"/>
          </a:xfrm>
          <a:prstGeom prst="rect">
            <a:avLst/>
          </a:prstGeom>
        </p:spPr>
      </p:pic>
      <p:sp>
        <p:nvSpPr>
          <p:cNvPr id="10" name="テキスト ボックス 9">
            <a:extLst>
              <a:ext uri="{FF2B5EF4-FFF2-40B4-BE49-F238E27FC236}">
                <a16:creationId xmlns:a16="http://schemas.microsoft.com/office/drawing/2014/main" id="{29026F44-1C6F-6FF8-A9DF-4BD345193983}"/>
              </a:ext>
            </a:extLst>
          </p:cNvPr>
          <p:cNvSpPr txBox="1"/>
          <p:nvPr/>
        </p:nvSpPr>
        <p:spPr>
          <a:xfrm>
            <a:off x="642994" y="9281341"/>
            <a:ext cx="1494320" cy="215444"/>
          </a:xfrm>
          <a:prstGeom prst="rect">
            <a:avLst/>
          </a:prstGeom>
          <a:noFill/>
        </p:spPr>
        <p:txBody>
          <a:bodyPr wrap="none" rtlCol="0">
            <a:spAutoFit/>
          </a:bodyPr>
          <a:lstStyle/>
          <a:p>
            <a:r>
              <a:rPr kumimoji="1" lang="ja-JP" altLang="en-US" sz="800" dirty="0"/>
              <a:t>大学生協洋書オンラインストア</a:t>
            </a:r>
          </a:p>
        </p:txBody>
      </p:sp>
      <p:sp>
        <p:nvSpPr>
          <p:cNvPr id="12" name="テキスト ボックス 11">
            <a:extLst>
              <a:ext uri="{FF2B5EF4-FFF2-40B4-BE49-F238E27FC236}">
                <a16:creationId xmlns:a16="http://schemas.microsoft.com/office/drawing/2014/main" id="{05542213-F026-696A-9A9C-28023515B4E8}"/>
              </a:ext>
            </a:extLst>
          </p:cNvPr>
          <p:cNvSpPr txBox="1"/>
          <p:nvPr/>
        </p:nvSpPr>
        <p:spPr>
          <a:xfrm>
            <a:off x="623630" y="9516281"/>
            <a:ext cx="1826141" cy="215444"/>
          </a:xfrm>
          <a:prstGeom prst="rect">
            <a:avLst/>
          </a:prstGeom>
          <a:noFill/>
        </p:spPr>
        <p:txBody>
          <a:bodyPr wrap="none" rtlCol="0">
            <a:spAutoFit/>
          </a:bodyPr>
          <a:lstStyle/>
          <a:p>
            <a:r>
              <a:rPr kumimoji="1" lang="en-US" altLang="ja-JP" sz="800" dirty="0">
                <a:latin typeface="+mn-ea"/>
              </a:rPr>
              <a:t>https://yosho.univcoop.jp/BookShop/</a:t>
            </a:r>
            <a:endParaRPr kumimoji="1" lang="ja-JP" altLang="en-US" sz="800" dirty="0">
              <a:latin typeface="+mn-ea"/>
            </a:endParaRPr>
          </a:p>
        </p:txBody>
      </p:sp>
      <p:sp>
        <p:nvSpPr>
          <p:cNvPr id="8" name="テキスト ボックス 7">
            <a:extLst>
              <a:ext uri="{FF2B5EF4-FFF2-40B4-BE49-F238E27FC236}">
                <a16:creationId xmlns:a16="http://schemas.microsoft.com/office/drawing/2014/main" id="{1DA3BA76-C896-2AA1-195F-6213B416F005}"/>
              </a:ext>
            </a:extLst>
          </p:cNvPr>
          <p:cNvSpPr txBox="1"/>
          <p:nvPr/>
        </p:nvSpPr>
        <p:spPr>
          <a:xfrm>
            <a:off x="-47484" y="830669"/>
            <a:ext cx="7021589" cy="707886"/>
          </a:xfrm>
          <a:prstGeom prst="rect">
            <a:avLst/>
          </a:prstGeom>
          <a:noFill/>
        </p:spPr>
        <p:txBody>
          <a:bodyPr wrap="square">
            <a:spAutoFit/>
          </a:bodyPr>
          <a:lstStyle/>
          <a:p>
            <a:pPr algn="ctr"/>
            <a:r>
              <a:rPr lang="ja-JP" altLang="en-US" sz="2400" b="1" i="0" dirty="0">
                <a:solidFill>
                  <a:srgbClr val="000000"/>
                </a:solidFill>
                <a:effectLst/>
                <a:latin typeface="ＭＳ Ｐゴシック" panose="020B0600070205080204" pitchFamily="50" charset="-128"/>
                <a:ea typeface="ＭＳ Ｐゴシック" panose="020B0600070205080204" pitchFamily="50" charset="-128"/>
              </a:rPr>
              <a:t>モーソン</a:t>
            </a:r>
            <a:r>
              <a:rPr lang="en-US" altLang="ja-JP" sz="2400" b="1" i="0"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2400" b="1" i="0" dirty="0">
                <a:solidFill>
                  <a:srgbClr val="000000"/>
                </a:solidFill>
                <a:effectLst/>
                <a:latin typeface="ＭＳ Ｐゴシック" panose="020B0600070205080204" pitchFamily="50" charset="-128"/>
                <a:ea typeface="ＭＳ Ｐゴシック" panose="020B0600070205080204" pitchFamily="50" charset="-128"/>
              </a:rPr>
              <a:t>ドーソン・消化管病理学 第</a:t>
            </a:r>
            <a:r>
              <a:rPr lang="en-US" altLang="ja-JP" sz="2400" b="1" i="0" dirty="0">
                <a:solidFill>
                  <a:srgbClr val="000000"/>
                </a:solidFill>
                <a:effectLst/>
                <a:latin typeface="ＭＳ Ｐゴシック" panose="020B0600070205080204" pitchFamily="50" charset="-128"/>
                <a:ea typeface="ＭＳ Ｐゴシック" panose="020B0600070205080204" pitchFamily="50" charset="-128"/>
              </a:rPr>
              <a:t>6</a:t>
            </a:r>
            <a:r>
              <a:rPr lang="ja-JP" altLang="en-US" sz="2400" b="1" i="0" dirty="0">
                <a:solidFill>
                  <a:srgbClr val="000000"/>
                </a:solidFill>
                <a:effectLst/>
                <a:latin typeface="ＭＳ Ｐゴシック" panose="020B0600070205080204" pitchFamily="50" charset="-128"/>
                <a:ea typeface="ＭＳ Ｐゴシック" panose="020B0600070205080204" pitchFamily="50" charset="-128"/>
              </a:rPr>
              <a:t>版</a:t>
            </a:r>
            <a:endParaRPr lang="en-US" altLang="ja-JP" sz="2400" b="1" i="0" dirty="0">
              <a:solidFill>
                <a:srgbClr val="000000"/>
              </a:solidFill>
              <a:effectLst/>
              <a:latin typeface="ＭＳ Ｐゴシック" panose="020B0600070205080204" pitchFamily="50" charset="-128"/>
              <a:ea typeface="ＭＳ Ｐゴシック" panose="020B0600070205080204" pitchFamily="50" charset="-128"/>
            </a:endParaRPr>
          </a:p>
          <a:p>
            <a:pPr algn="ctr"/>
            <a:r>
              <a:rPr lang="en-US" altLang="zh-TW" sz="1600" b="1" i="0" dirty="0" err="1">
                <a:solidFill>
                  <a:srgbClr val="000000"/>
                </a:solidFill>
                <a:effectLst/>
                <a:latin typeface="ＭＳ Ｐゴシック" panose="020B0600070205080204" pitchFamily="50" charset="-128"/>
                <a:ea typeface="ＭＳ Ｐゴシック" panose="020B0600070205080204" pitchFamily="50" charset="-128"/>
              </a:rPr>
              <a:t>Morson</a:t>
            </a:r>
            <a:r>
              <a:rPr lang="en-US" altLang="zh-TW" sz="1600" b="1" i="0" dirty="0">
                <a:solidFill>
                  <a:srgbClr val="000000"/>
                </a:solidFill>
                <a:effectLst/>
                <a:latin typeface="ＭＳ Ｐゴシック" panose="020B0600070205080204" pitchFamily="50" charset="-128"/>
                <a:ea typeface="ＭＳ Ｐゴシック" panose="020B0600070205080204" pitchFamily="50" charset="-128"/>
              </a:rPr>
              <a:t> and Dawson's Gastrointestinal Pathology  6th ed.</a:t>
            </a:r>
          </a:p>
        </p:txBody>
      </p:sp>
      <p:sp>
        <p:nvSpPr>
          <p:cNvPr id="3" name="テキスト ボックス 2">
            <a:extLst>
              <a:ext uri="{FF2B5EF4-FFF2-40B4-BE49-F238E27FC236}">
                <a16:creationId xmlns:a16="http://schemas.microsoft.com/office/drawing/2014/main" id="{CE7EB442-CE8C-D506-2639-2EA71E80B5AE}"/>
              </a:ext>
            </a:extLst>
          </p:cNvPr>
          <p:cNvSpPr txBox="1"/>
          <p:nvPr/>
        </p:nvSpPr>
        <p:spPr>
          <a:xfrm>
            <a:off x="3115579" y="2361174"/>
            <a:ext cx="3510578" cy="2693045"/>
          </a:xfrm>
          <a:prstGeom prst="rect">
            <a:avLst/>
          </a:prstGeom>
          <a:noFill/>
        </p:spPr>
        <p:txBody>
          <a:bodyPr wrap="square">
            <a:spAutoFit/>
          </a:bodyPr>
          <a:lstStyle/>
          <a:p>
            <a:r>
              <a:rPr lang="ja-JP" altLang="en-US" sz="1300" dirty="0">
                <a:latin typeface="ＭＳ Ｐ明朝" panose="02020600040205080304" pitchFamily="18" charset="-128"/>
                <a:ea typeface="ＭＳ Ｐ明朝" panose="02020600040205080304" pitchFamily="18" charset="-128"/>
              </a:rPr>
              <a:t>消化器系疾患の患者管理は、病理医、消化器内科医、消化器外科医、放射線科医、免疫学者など多数の専門知識を必要とする、臨床医学における複雑な学際的領域である。本書は、病理学と臨床消化器病学をバランスよく取り上げた唯一無二の内容で、長年にわたり病理学テキストのスタンダードとして確立してきた。新版では、消化器病理学領域の最新研究を反映するために全面的に更新され、世界中の新しい世代の臨床医と病理医に本領域の知見を提供する。本書は、消化器病理医、一般病理医、消化器診療に携わる臨床医にとって理想的な一冊となっている。</a:t>
            </a:r>
            <a:endParaRPr lang="en-US" altLang="ja-JP" sz="1300" dirty="0">
              <a:latin typeface="ＭＳ Ｐ明朝" panose="02020600040205080304" pitchFamily="18" charset="-128"/>
              <a:ea typeface="ＭＳ Ｐ明朝" panose="02020600040205080304" pitchFamily="18" charset="-128"/>
            </a:endParaRPr>
          </a:p>
          <a:p>
            <a:endParaRPr lang="ja-JP" altLang="en-US" sz="1300" dirty="0">
              <a:latin typeface="ＭＳ Ｐ明朝" panose="02020600040205080304" pitchFamily="18" charset="-128"/>
              <a:ea typeface="ＭＳ Ｐ明朝" panose="02020600040205080304" pitchFamily="18" charset="-128"/>
            </a:endParaRPr>
          </a:p>
        </p:txBody>
      </p:sp>
      <p:pic>
        <p:nvPicPr>
          <p:cNvPr id="4" name="図 3">
            <a:extLst>
              <a:ext uri="{FF2B5EF4-FFF2-40B4-BE49-F238E27FC236}">
                <a16:creationId xmlns:a16="http://schemas.microsoft.com/office/drawing/2014/main" id="{A34998C5-8590-777A-9B65-964FB3439A4B}"/>
              </a:ext>
            </a:extLst>
          </p:cNvPr>
          <p:cNvPicPr>
            <a:picLocks noChangeAspect="1"/>
          </p:cNvPicPr>
          <p:nvPr/>
        </p:nvPicPr>
        <p:blipFill>
          <a:blip r:embed="rId4"/>
          <a:stretch>
            <a:fillRect/>
          </a:stretch>
        </p:blipFill>
        <p:spPr>
          <a:xfrm>
            <a:off x="654809" y="2521182"/>
            <a:ext cx="1507796" cy="192857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2" name="図 1">
            <a:extLst>
              <a:ext uri="{FF2B5EF4-FFF2-40B4-BE49-F238E27FC236}">
                <a16:creationId xmlns:a16="http://schemas.microsoft.com/office/drawing/2014/main" id="{360410D0-79DA-191F-017C-EFB334CD611A}"/>
              </a:ext>
            </a:extLst>
          </p:cNvPr>
          <p:cNvPicPr>
            <a:picLocks noChangeAspect="1"/>
          </p:cNvPicPr>
          <p:nvPr/>
        </p:nvPicPr>
        <p:blipFill>
          <a:blip r:embed="rId5"/>
          <a:stretch>
            <a:fillRect/>
          </a:stretch>
        </p:blipFill>
        <p:spPr>
          <a:xfrm>
            <a:off x="6062868" y="1219817"/>
            <a:ext cx="541222" cy="541222"/>
          </a:xfrm>
          <a:prstGeom prst="rect">
            <a:avLst/>
          </a:prstGeom>
        </p:spPr>
      </p:pic>
    </p:spTree>
    <p:extLst>
      <p:ext uri="{BB962C8B-B14F-4D97-AF65-F5344CB8AC3E}">
        <p14:creationId xmlns:p14="http://schemas.microsoft.com/office/powerpoint/2010/main" val="1735306676"/>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4" ma:contentTypeDescription="新しいドキュメントを作成します。" ma:contentTypeScope="" ma:versionID="3156ab8da325eefade19f690baa11404">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69b54f1321d4b73946904d7727d413c7"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6565BB-0CD5-4A5E-B335-EF8F2E5CCC79}">
  <ds:schemaRefs>
    <ds:schemaRef ds:uri="http://schemas.microsoft.com/sharepoint/v3/contenttype/forms"/>
  </ds:schemaRefs>
</ds:datastoreItem>
</file>

<file path=customXml/itemProps2.xml><?xml version="1.0" encoding="utf-8"?>
<ds:datastoreItem xmlns:ds="http://schemas.openxmlformats.org/officeDocument/2006/customXml" ds:itemID="{A4C04940-6A60-4538-91C8-2274B0079387}">
  <ds:schemaRefs>
    <ds:schemaRef ds:uri="http://schemas.microsoft.com/office/2006/metadata/properties"/>
    <ds:schemaRef ds:uri="http://www.w3.org/XML/1998/namespace"/>
    <ds:schemaRef ds:uri="http://schemas.openxmlformats.org/package/2006/metadata/core-properties"/>
    <ds:schemaRef ds:uri="http://schemas.microsoft.com/office/infopath/2007/PartnerControls"/>
    <ds:schemaRef ds:uri="http://purl.org/dc/terms/"/>
    <ds:schemaRef ds:uri="5a0e99c9-1fce-4171-961b-a0d116a432d6"/>
    <ds:schemaRef ds:uri="http://schemas.microsoft.com/office/2006/documentManagement/types"/>
    <ds:schemaRef ds:uri="e577983b-3559-4226-a562-3737c7d932ac"/>
    <ds:schemaRef ds:uri="http://purl.org/dc/dcmitype/"/>
    <ds:schemaRef ds:uri="http://purl.org/dc/elements/1.1/"/>
  </ds:schemaRefs>
</ds:datastoreItem>
</file>

<file path=customXml/itemProps3.xml><?xml version="1.0" encoding="utf-8"?>
<ds:datastoreItem xmlns:ds="http://schemas.openxmlformats.org/officeDocument/2006/customXml" ds:itemID="{509062B3-B4EB-4C40-89C5-5E58F987CD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445</TotalTime>
  <Words>322</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Ｐ明朝</vt:lpstr>
      <vt:lpstr>Arial</vt:lpstr>
      <vt:lpstr>Calibri</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44</cp:revision>
  <cp:lastPrinted>2021-06-29T04:30:37Z</cp:lastPrinted>
  <dcterms:created xsi:type="dcterms:W3CDTF">2014-05-01T03:32:24Z</dcterms:created>
  <dcterms:modified xsi:type="dcterms:W3CDTF">2024-06-04T06:51:06Z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y fmtid="{D5CDD505-2E9C-101B-9397-08002B2CF9AE}" pid="3" name="MediaServiceImageTags">
    <vt:lpwstr/>
  </property>
</Properties>
</file>